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1" r:id="rId4"/>
  </p:sldMasterIdLst>
  <p:notesMasterIdLst>
    <p:notesMasterId r:id="rId11"/>
  </p:notesMasterIdLst>
  <p:sldIdLst>
    <p:sldId id="257" r:id="rId5"/>
    <p:sldId id="264" r:id="rId6"/>
    <p:sldId id="265" r:id="rId7"/>
    <p:sldId id="258" r:id="rId8"/>
    <p:sldId id="263" r:id="rId9"/>
    <p:sldId id="266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6">
          <p15:clr>
            <a:srgbClr val="A4A3A4"/>
          </p15:clr>
        </p15:guide>
        <p15:guide id="2" pos="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112085"/>
    <a:srgbClr val="FBFBF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498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96" y="102"/>
      </p:cViewPr>
      <p:guideLst>
        <p:guide orient="horz" pos="516"/>
        <p:guide pos="2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ANNO, Jerry" userId="7a837951-93c9-49ac-8a83-a401b0576696" providerId="ADAL" clId="{64139572-7555-4F8E-83B5-327ECC7A586A}"/>
    <pc:docChg chg="modSld">
      <pc:chgData name="BONANNO, Jerry" userId="7a837951-93c9-49ac-8a83-a401b0576696" providerId="ADAL" clId="{64139572-7555-4F8E-83B5-327ECC7A586A}" dt="2025-05-06T19:34:50.577" v="8" actId="20577"/>
      <pc:docMkLst>
        <pc:docMk/>
      </pc:docMkLst>
      <pc:sldChg chg="modNotesTx">
        <pc:chgData name="BONANNO, Jerry" userId="7a837951-93c9-49ac-8a83-a401b0576696" providerId="ADAL" clId="{64139572-7555-4F8E-83B5-327ECC7A586A}" dt="2025-05-06T19:28:23.025" v="1" actId="6549"/>
        <pc:sldMkLst>
          <pc:docMk/>
          <pc:sldMk cId="1565422725" sldId="258"/>
        </pc:sldMkLst>
      </pc:sldChg>
      <pc:sldChg chg="modNotesTx">
        <pc:chgData name="BONANNO, Jerry" userId="7a837951-93c9-49ac-8a83-a401b0576696" providerId="ADAL" clId="{64139572-7555-4F8E-83B5-327ECC7A586A}" dt="2025-05-06T19:28:28.894" v="2" actId="6549"/>
        <pc:sldMkLst>
          <pc:docMk/>
          <pc:sldMk cId="1526819316" sldId="263"/>
        </pc:sldMkLst>
      </pc:sldChg>
      <pc:sldChg chg="modNotesTx">
        <pc:chgData name="BONANNO, Jerry" userId="7a837951-93c9-49ac-8a83-a401b0576696" providerId="ADAL" clId="{64139572-7555-4F8E-83B5-327ECC7A586A}" dt="2025-05-06T19:28:17.191" v="0" actId="6549"/>
        <pc:sldMkLst>
          <pc:docMk/>
          <pc:sldMk cId="1786332071" sldId="264"/>
        </pc:sldMkLst>
      </pc:sldChg>
      <pc:sldChg chg="modSp mod modNotesTx">
        <pc:chgData name="BONANNO, Jerry" userId="7a837951-93c9-49ac-8a83-a401b0576696" providerId="ADAL" clId="{64139572-7555-4F8E-83B5-327ECC7A586A}" dt="2025-05-06T19:34:50.577" v="8" actId="20577"/>
        <pc:sldMkLst>
          <pc:docMk/>
          <pc:sldMk cId="4024553642" sldId="266"/>
        </pc:sldMkLst>
        <pc:spChg chg="mod">
          <ac:chgData name="BONANNO, Jerry" userId="7a837951-93c9-49ac-8a83-a401b0576696" providerId="ADAL" clId="{64139572-7555-4F8E-83B5-327ECC7A586A}" dt="2025-05-06T19:34:50.577" v="8" actId="20577"/>
          <ac:spMkLst>
            <pc:docMk/>
            <pc:sldMk cId="4024553642" sldId="266"/>
            <ac:spMk id="2" creationId="{B227DB34-2601-B062-4D66-8940F030BE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60C29-EAB6-44E4-A510-93416B766E0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C0939-980C-4B26-B565-7C98DAF105C6}">
      <dgm:prSet phldrT="[Text]" custT="1"/>
      <dgm:spPr/>
      <dgm:t>
        <a:bodyPr/>
        <a:lstStyle/>
        <a:p>
          <a:endParaRPr lang="en-US" sz="1000" dirty="0"/>
        </a:p>
        <a:p>
          <a:endParaRPr lang="en-US" sz="1000" dirty="0"/>
        </a:p>
        <a:p>
          <a:endParaRPr lang="en-US" sz="1000" dirty="0"/>
        </a:p>
        <a:p>
          <a:r>
            <a:rPr lang="en-US" sz="1400" dirty="0">
              <a:solidFill>
                <a:schemeClr val="tx1">
                  <a:lumMod val="50000"/>
                </a:schemeClr>
              </a:solidFill>
              <a:latin typeface="+mn-lt"/>
            </a:rPr>
            <a:t>Need for stable, predictable, efficient regulatory and legal frameworks</a:t>
          </a:r>
        </a:p>
      </dgm:t>
    </dgm:pt>
    <dgm:pt modelId="{F7247DA9-B402-45E4-B523-DB55BA286B00}" type="parTrans" cxnId="{02693BF6-DFA7-4FD5-BBEE-4EB00FD1C3B4}">
      <dgm:prSet/>
      <dgm:spPr/>
      <dgm:t>
        <a:bodyPr/>
        <a:lstStyle/>
        <a:p>
          <a:endParaRPr lang="en-US"/>
        </a:p>
      </dgm:t>
    </dgm:pt>
    <dgm:pt modelId="{DE10C35D-6EDC-476C-BFF2-1E2C6DF8E5F3}" type="sibTrans" cxnId="{02693BF6-DFA7-4FD5-BBEE-4EB00FD1C3B4}">
      <dgm:prSet/>
      <dgm:spPr/>
      <dgm:t>
        <a:bodyPr/>
        <a:lstStyle/>
        <a:p>
          <a:endParaRPr lang="en-US"/>
        </a:p>
      </dgm:t>
    </dgm:pt>
    <dgm:pt modelId="{8FABBC73-0BA1-462B-9A33-1978290AFBEB}">
      <dgm:prSet phldrT="[Text]" custT="1"/>
      <dgm:spPr/>
      <dgm:t>
        <a:bodyPr/>
        <a:lstStyle/>
        <a:p>
          <a:r>
            <a:rPr lang="en-US" sz="1400" dirty="0">
              <a:solidFill>
                <a:schemeClr val="tx1">
                  <a:lumMod val="50000"/>
                </a:schemeClr>
              </a:solidFill>
              <a:latin typeface="+mn-lt"/>
            </a:rPr>
            <a:t>Need for rapid, foundational change to accommodate new technologies, business models and national policy priorities </a:t>
          </a:r>
        </a:p>
      </dgm:t>
    </dgm:pt>
    <dgm:pt modelId="{CE10C3AB-A806-4C49-B825-D68E62018972}" type="parTrans" cxnId="{55BA87CA-9557-4165-9B57-7C6515BA3CFB}">
      <dgm:prSet/>
      <dgm:spPr/>
      <dgm:t>
        <a:bodyPr/>
        <a:lstStyle/>
        <a:p>
          <a:endParaRPr lang="en-US"/>
        </a:p>
      </dgm:t>
    </dgm:pt>
    <dgm:pt modelId="{33378C15-CC96-4DDA-8AF8-960DF2938420}" type="sibTrans" cxnId="{55BA87CA-9557-4165-9B57-7C6515BA3CFB}">
      <dgm:prSet/>
      <dgm:spPr/>
      <dgm:t>
        <a:bodyPr/>
        <a:lstStyle/>
        <a:p>
          <a:endParaRPr lang="en-US"/>
        </a:p>
      </dgm:t>
    </dgm:pt>
    <dgm:pt modelId="{5213F45C-E1C8-4290-9B33-E11EC519F3F8}" type="pres">
      <dgm:prSet presAssocID="{50460C29-EAB6-44E4-A510-93416B766E08}" presName="compositeShape" presStyleCnt="0">
        <dgm:presLayoutVars>
          <dgm:chMax val="2"/>
          <dgm:dir/>
          <dgm:resizeHandles val="exact"/>
        </dgm:presLayoutVars>
      </dgm:prSet>
      <dgm:spPr/>
    </dgm:pt>
    <dgm:pt modelId="{E6F4759A-0710-4750-B37D-8C1B19B343FE}" type="pres">
      <dgm:prSet presAssocID="{50460C29-EAB6-44E4-A510-93416B766E08}" presName="divider" presStyleLbl="fgShp" presStyleIdx="0" presStyleCnt="1" custScaleX="75772" custLinFactNeighborY="17300"/>
      <dgm:spPr>
        <a:solidFill>
          <a:schemeClr val="bg1">
            <a:lumMod val="50000"/>
          </a:schemeClr>
        </a:solidFill>
      </dgm:spPr>
    </dgm:pt>
    <dgm:pt modelId="{9098C64D-1C02-4A42-8605-6CE90ECE61E4}" type="pres">
      <dgm:prSet presAssocID="{250C0939-980C-4B26-B565-7C98DAF105C6}" presName="downArrow" presStyleLbl="node1" presStyleIdx="0" presStyleCnt="2" custScaleX="14848" custScaleY="54888" custLinFactNeighborX="-1047" custLinFactNeighborY="44207"/>
      <dgm:spPr>
        <a:solidFill>
          <a:srgbClr val="00B050"/>
        </a:solidFill>
        <a:ln>
          <a:solidFill>
            <a:srgbClr val="92D050"/>
          </a:solidFill>
        </a:ln>
      </dgm:spPr>
    </dgm:pt>
    <dgm:pt modelId="{8C1C43FD-F5AD-4EDB-B10B-426EE0F3847E}" type="pres">
      <dgm:prSet presAssocID="{250C0939-980C-4B26-B565-7C98DAF105C6}" presName="downArrowText" presStyleLbl="revTx" presStyleIdx="0" presStyleCnt="2" custScaleX="155776" custScaleY="87020" custLinFactY="44362" custLinFactNeighborX="14342" custLinFactNeighborY="100000">
        <dgm:presLayoutVars>
          <dgm:bulletEnabled val="1"/>
        </dgm:presLayoutVars>
      </dgm:prSet>
      <dgm:spPr/>
    </dgm:pt>
    <dgm:pt modelId="{E7E06B10-9F85-4B33-BDA1-64C57DBB80F0}" type="pres">
      <dgm:prSet presAssocID="{8FABBC73-0BA1-462B-9A33-1978290AFBEB}" presName="upArrow" presStyleLbl="node1" presStyleIdx="1" presStyleCnt="2" custScaleX="14944" custScaleY="56921" custLinFactNeighborX="-1207" custLinFactNeighborY="-18999"/>
      <dgm:spPr>
        <a:solidFill>
          <a:srgbClr val="00B050"/>
        </a:solidFill>
        <a:ln>
          <a:solidFill>
            <a:srgbClr val="92D050"/>
          </a:solidFill>
        </a:ln>
      </dgm:spPr>
    </dgm:pt>
    <dgm:pt modelId="{C7E18C93-0A06-4FA1-8F2D-5FDE589D62C3}" type="pres">
      <dgm:prSet presAssocID="{8FABBC73-0BA1-462B-9A33-1978290AFBEB}" presName="upArrowText" presStyleLbl="revTx" presStyleIdx="1" presStyleCnt="2" custScaleX="130863" custScaleY="47769" custLinFactY="-56815" custLinFactNeighborX="-14719" custLinFactNeighborY="-100000">
        <dgm:presLayoutVars>
          <dgm:bulletEnabled val="1"/>
        </dgm:presLayoutVars>
      </dgm:prSet>
      <dgm:spPr/>
    </dgm:pt>
  </dgm:ptLst>
  <dgm:cxnLst>
    <dgm:cxn modelId="{40B8C198-7FDE-433A-8336-C0BFE5D8F197}" type="presOf" srcId="{250C0939-980C-4B26-B565-7C98DAF105C6}" destId="{8C1C43FD-F5AD-4EDB-B10B-426EE0F3847E}" srcOrd="0" destOrd="0" presId="urn:microsoft.com/office/officeart/2005/8/layout/arrow3"/>
    <dgm:cxn modelId="{55BA87CA-9557-4165-9B57-7C6515BA3CFB}" srcId="{50460C29-EAB6-44E4-A510-93416B766E08}" destId="{8FABBC73-0BA1-462B-9A33-1978290AFBEB}" srcOrd="1" destOrd="0" parTransId="{CE10C3AB-A806-4C49-B825-D68E62018972}" sibTransId="{33378C15-CC96-4DDA-8AF8-960DF2938420}"/>
    <dgm:cxn modelId="{02693BF6-DFA7-4FD5-BBEE-4EB00FD1C3B4}" srcId="{50460C29-EAB6-44E4-A510-93416B766E08}" destId="{250C0939-980C-4B26-B565-7C98DAF105C6}" srcOrd="0" destOrd="0" parTransId="{F7247DA9-B402-45E4-B523-DB55BA286B00}" sibTransId="{DE10C35D-6EDC-476C-BFF2-1E2C6DF8E5F3}"/>
    <dgm:cxn modelId="{783E3CFC-896A-4CAC-B1FE-0B488ECD8A5E}" type="presOf" srcId="{50460C29-EAB6-44E4-A510-93416B766E08}" destId="{5213F45C-E1C8-4290-9B33-E11EC519F3F8}" srcOrd="0" destOrd="0" presId="urn:microsoft.com/office/officeart/2005/8/layout/arrow3"/>
    <dgm:cxn modelId="{7EE731FD-4CA4-4224-80B3-736F891851E6}" type="presOf" srcId="{8FABBC73-0BA1-462B-9A33-1978290AFBEB}" destId="{C7E18C93-0A06-4FA1-8F2D-5FDE589D62C3}" srcOrd="0" destOrd="0" presId="urn:microsoft.com/office/officeart/2005/8/layout/arrow3"/>
    <dgm:cxn modelId="{6E51023F-35EC-45B0-9233-0E8DF1B4FAB0}" type="presParOf" srcId="{5213F45C-E1C8-4290-9B33-E11EC519F3F8}" destId="{E6F4759A-0710-4750-B37D-8C1B19B343FE}" srcOrd="0" destOrd="0" presId="urn:microsoft.com/office/officeart/2005/8/layout/arrow3"/>
    <dgm:cxn modelId="{78D97EFE-D57D-491D-8DE9-5FB6A042134D}" type="presParOf" srcId="{5213F45C-E1C8-4290-9B33-E11EC519F3F8}" destId="{9098C64D-1C02-4A42-8605-6CE90ECE61E4}" srcOrd="1" destOrd="0" presId="urn:microsoft.com/office/officeart/2005/8/layout/arrow3"/>
    <dgm:cxn modelId="{C69D908B-EB8E-4CA4-9383-834629C47AAB}" type="presParOf" srcId="{5213F45C-E1C8-4290-9B33-E11EC519F3F8}" destId="{8C1C43FD-F5AD-4EDB-B10B-426EE0F3847E}" srcOrd="2" destOrd="0" presId="urn:microsoft.com/office/officeart/2005/8/layout/arrow3"/>
    <dgm:cxn modelId="{204F59A0-D27C-4CFD-BE7F-37FD7AC332D3}" type="presParOf" srcId="{5213F45C-E1C8-4290-9B33-E11EC519F3F8}" destId="{E7E06B10-9F85-4B33-BDA1-64C57DBB80F0}" srcOrd="3" destOrd="0" presId="urn:microsoft.com/office/officeart/2005/8/layout/arrow3"/>
    <dgm:cxn modelId="{E39C5E26-9739-4939-99BA-94CBBAB6F413}" type="presParOf" srcId="{5213F45C-E1C8-4290-9B33-E11EC519F3F8}" destId="{C7E18C93-0A06-4FA1-8F2D-5FDE589D62C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4759A-0710-4750-B37D-8C1B19B343FE}">
      <dsp:nvSpPr>
        <dsp:cNvPr id="0" name=""/>
        <dsp:cNvSpPr/>
      </dsp:nvSpPr>
      <dsp:spPr>
        <a:xfrm rot="21300000">
          <a:off x="601456" y="1654042"/>
          <a:ext cx="3585396" cy="647638"/>
        </a:xfrm>
        <a:prstGeom prst="mathMinus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8C64D-1C02-4A42-8605-6CE90ECE61E4}">
      <dsp:nvSpPr>
        <dsp:cNvPr id="0" name=""/>
        <dsp:cNvSpPr/>
      </dsp:nvSpPr>
      <dsp:spPr>
        <a:xfrm>
          <a:off x="1171158" y="1149114"/>
          <a:ext cx="213290" cy="795738"/>
        </a:xfrm>
        <a:prstGeom prst="downArrow">
          <a:avLst/>
        </a:prstGeom>
        <a:solidFill>
          <a:srgbClr val="00B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43FD-F5AD-4EDB-B10B-426EE0F3847E}">
      <dsp:nvSpPr>
        <dsp:cNvPr id="0" name=""/>
        <dsp:cNvSpPr/>
      </dsp:nvSpPr>
      <dsp:spPr>
        <a:xfrm>
          <a:off x="2330244" y="2296324"/>
          <a:ext cx="2386892" cy="13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Need for stable, predictable, efficient regulatory and legal frameworks</a:t>
          </a:r>
        </a:p>
      </dsp:txBody>
      <dsp:txXfrm>
        <a:off x="2330244" y="2296324"/>
        <a:ext cx="2386892" cy="1324650"/>
      </dsp:txXfrm>
    </dsp:sp>
    <dsp:sp modelId="{E7E06B10-9F85-4B33-BDA1-64C57DBB80F0}">
      <dsp:nvSpPr>
        <dsp:cNvPr id="0" name=""/>
        <dsp:cNvSpPr/>
      </dsp:nvSpPr>
      <dsp:spPr>
        <a:xfrm>
          <a:off x="3370793" y="2030236"/>
          <a:ext cx="214669" cy="825211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18C93-0A06-4FA1-8F2D-5FDE589D62C3}">
      <dsp:nvSpPr>
        <dsp:cNvPr id="0" name=""/>
        <dsp:cNvSpPr/>
      </dsp:nvSpPr>
      <dsp:spPr>
        <a:xfrm>
          <a:off x="256262" y="112580"/>
          <a:ext cx="2005160" cy="72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Need for rapid, foundational change to accommodate new technologies, business models and national policy priorities </a:t>
          </a:r>
        </a:p>
      </dsp:txBody>
      <dsp:txXfrm>
        <a:off x="256262" y="112580"/>
        <a:ext cx="2005160" cy="72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31F09-ECAD-2847-A632-BB04F2A5C33E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B0DE88-8364-0946-9DBA-56C7EB6B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870" indent="-22987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870" indent="-229870">
              <a:lnSpc>
                <a:spcPct val="9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85F0-644C-72E5-9A22-B0D914DCC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C5051-D2F5-DF59-DA68-6A4BF64FE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677AB-1D69-29A3-C835-727F29838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6982" lvl="2" indent="-229870">
              <a:lnSpc>
                <a:spcPct val="9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D6C1-8C3A-23B0-EDC5-36795F74A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411956" y="504032"/>
            <a:ext cx="1878013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293" y="2184700"/>
            <a:ext cx="7549966" cy="17729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A5852EC-1D5E-33A7-58C1-EE497BF12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682" y="1208397"/>
            <a:ext cx="6705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7" y="1249365"/>
            <a:ext cx="406580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5709" y="1703485"/>
            <a:ext cx="4055004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5175" y="1253671"/>
            <a:ext cx="411016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85967" y="1707791"/>
            <a:ext cx="4099246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7" y="1249365"/>
            <a:ext cx="406580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709" y="1707792"/>
            <a:ext cx="4055004" cy="2984404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5175" y="1253671"/>
            <a:ext cx="411016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585967" y="1707791"/>
            <a:ext cx="4099246" cy="2984404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7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709" y="1244600"/>
            <a:ext cx="4055004" cy="3443289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585967" y="1248906"/>
            <a:ext cx="4099246" cy="3443289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3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8" y="1249365"/>
            <a:ext cx="8329819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314" y="1711182"/>
            <a:ext cx="8334424" cy="1570183"/>
          </a:xfrm>
          <a:prstGeom prst="rect">
            <a:avLst/>
          </a:prstGeom>
        </p:spPr>
        <p:txBody>
          <a:bodyPr vert="horz"/>
          <a:lstStyle>
            <a:lvl1pPr marL="230188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4918" y="3750881"/>
            <a:ext cx="8329820" cy="933832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3289062"/>
            <a:ext cx="833607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314" y="1244600"/>
            <a:ext cx="8334424" cy="3548159"/>
          </a:xfrm>
          <a:prstGeom prst="rect">
            <a:avLst/>
          </a:prstGeom>
        </p:spPr>
        <p:txBody>
          <a:bodyPr vert="horz"/>
          <a:lstStyle>
            <a:lvl1pPr marL="230188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800100" indent="-3429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1257300" indent="-342900">
              <a:buClr>
                <a:schemeClr val="bg2"/>
              </a:buClr>
              <a:buSzPct val="50000"/>
              <a:buFont typeface="Wingdings" charset="2"/>
              <a:buChar char="u"/>
              <a:defRPr sz="2000" baseline="0">
                <a:solidFill>
                  <a:schemeClr val="tx1">
                    <a:lumMod val="75000"/>
                  </a:schemeClr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©2025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54A39-5DAB-6EEA-AEE3-B6EBEF5E2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411" y="491209"/>
            <a:ext cx="35033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4918" y="1249365"/>
            <a:ext cx="8329819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314" y="1711182"/>
            <a:ext cx="8334424" cy="1570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4918" y="3750881"/>
            <a:ext cx="8329820" cy="9338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8664" y="3289062"/>
            <a:ext cx="833607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1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314" y="1244600"/>
            <a:ext cx="8334424" cy="354815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800100" indent="-3429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Clr>
                <a:schemeClr val="bg2"/>
              </a:buClr>
              <a:buSzPct val="50000"/>
              <a:buFont typeface="Wingdings" charset="2"/>
              <a:buChar char="u"/>
              <a:defRPr sz="2000" baseline="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0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947738"/>
            <a:ext cx="8224837" cy="3740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2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2137" y="954424"/>
            <a:ext cx="4078576" cy="373346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564304" y="954424"/>
            <a:ext cx="4125671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2136" y="954423"/>
            <a:ext cx="4078577" cy="3733465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556125" y="954423"/>
            <a:ext cx="4133850" cy="37334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©2025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22436D-55A5-402B-8EA6-D5C8BD4D2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411" y="491209"/>
            <a:ext cx="35033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11956" y="504032"/>
            <a:ext cx="1878013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98550"/>
            <a:ext cx="1479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293" y="2184701"/>
            <a:ext cx="7531151" cy="940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41803" y="3125499"/>
            <a:ext cx="7495664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9101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1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0606" y="271708"/>
            <a:ext cx="3299514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10605" y="1022350"/>
            <a:ext cx="3884133" cy="3665538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" y="0"/>
            <a:ext cx="4579696" cy="5143500"/>
          </a:xfrm>
          <a:prstGeom prst="rect">
            <a:avLst/>
          </a:prstGeom>
        </p:spPr>
        <p:txBody>
          <a:bodyPr vert="horz"/>
          <a:lstStyle>
            <a:lvl1pPr marL="346075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8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0606" y="271708"/>
            <a:ext cx="3299514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10607" y="1022350"/>
            <a:ext cx="3884132" cy="366553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" y="0"/>
            <a:ext cx="4579696" cy="5143500"/>
          </a:xfrm>
          <a:prstGeom prst="rect">
            <a:avLst/>
          </a:prstGeom>
        </p:spPr>
        <p:txBody>
          <a:bodyPr vert="horz"/>
          <a:lstStyle>
            <a:lvl1pPr marL="346075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9419" y="1185381"/>
            <a:ext cx="2738438" cy="481012"/>
          </a:xfrm>
          <a:prstGeom prst="rect">
            <a:avLst/>
          </a:prstGeom>
          <a:solidFill>
            <a:srgbClr val="1F6E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9419" y="1931554"/>
            <a:ext cx="2738438" cy="48101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9419" y="2677728"/>
            <a:ext cx="2738438" cy="481012"/>
          </a:xfrm>
          <a:prstGeom prst="rect">
            <a:avLst/>
          </a:prstGeom>
          <a:solidFill>
            <a:srgbClr val="3DC2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9419" y="3423901"/>
            <a:ext cx="2738438" cy="481013"/>
          </a:xfrm>
          <a:prstGeom prst="rect">
            <a:avLst/>
          </a:prstGeom>
          <a:solidFill>
            <a:srgbClr val="3DB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69419" y="4170074"/>
            <a:ext cx="2738438" cy="479425"/>
          </a:xfrm>
          <a:prstGeom prst="rect">
            <a:avLst/>
          </a:prstGeom>
          <a:solidFill>
            <a:srgbClr val="7EC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63912" y="1185381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1832" y="1281545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2" y="2029306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21832" y="2777067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1832" y="3524828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1832" y="4272588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363912" y="1927705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2" y="2677293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3" y="3423902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3" y="4167188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5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2417329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6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14400" y="2416175"/>
            <a:ext cx="731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67757D"/>
                </a:solidFill>
                <a:latin typeface="Arial" charset="0"/>
              </a:rPr>
              <a:t>Coffee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6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14400" y="2416175"/>
            <a:ext cx="731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67757D"/>
                </a:solidFill>
                <a:latin typeface="Arial" charset="0"/>
              </a:rPr>
              <a:t>Lunch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14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8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0"/>
            <a:ext cx="549045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3248025"/>
            <a:ext cx="9144000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3636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7648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80801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XX, 2019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chemeClr val="bg1"/>
                </a:solidFill>
                <a:latin typeface="Arial" charset="0"/>
                <a:cs typeface="Arial" charset="0"/>
              </a:rPr>
              <a:t>©2025 Nuclear Energy Institute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24995-3B57-9D15-689F-78DED1412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297" y="3466595"/>
            <a:ext cx="1695337" cy="7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80456" y="400556"/>
            <a:ext cx="1671061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891597"/>
            <a:ext cx="1479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3607" y="921927"/>
            <a:ext cx="7148245" cy="20602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47849" y="4531795"/>
            <a:ext cx="7154004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53606" y="2995318"/>
            <a:ext cx="7148246" cy="505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547848" y="3513031"/>
            <a:ext cx="7154003" cy="100935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  <a:p>
            <a:pPr lvl="0"/>
            <a:r>
              <a:rPr lang="en-US"/>
              <a:t>Title 2</a:t>
            </a:r>
          </a:p>
          <a:p>
            <a:pPr lvl="0"/>
            <a:r>
              <a:rPr lang="en-US"/>
              <a:t>Organization Name/Venue Name</a:t>
            </a:r>
          </a:p>
        </p:txBody>
      </p:sp>
    </p:spTree>
    <p:extLst>
      <p:ext uri="{BB962C8B-B14F-4D97-AF65-F5344CB8AC3E}">
        <p14:creationId xmlns:p14="http://schemas.microsoft.com/office/powerpoint/2010/main" val="6849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2417329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2063267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67757D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567434"/>
            <a:ext cx="7316787" cy="398987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1294631"/>
            <a:ext cx="8224837" cy="33932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783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8578" y="848282"/>
            <a:ext cx="7741542" cy="4463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cap="all" baseline="0">
                <a:solidFill>
                  <a:srgbClr val="179CD6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1294631"/>
            <a:ext cx="8224837" cy="33932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8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8577" y="1250848"/>
            <a:ext cx="8319809" cy="811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2062256"/>
            <a:ext cx="8224837" cy="2625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67757D"/>
                </a:solidFill>
                <a:latin typeface="Arial" charset="0"/>
                <a:cs typeface="Arial" charset="0"/>
              </a:rPr>
              <a:t>©2020 Nuclear Energy Institute       </a:t>
            </a:r>
            <a:fld id="{D519FB55-72DC-5348-8F65-89A86754C178}" type="slidenum">
              <a:rPr lang="en-US" sz="800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0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654" r:id="rId1"/>
    <p:sldLayoutId id="2147493655" r:id="rId2"/>
    <p:sldLayoutId id="2147493656" r:id="rId3"/>
    <p:sldLayoutId id="2147493685" r:id="rId4"/>
    <p:sldLayoutId id="2147493657" r:id="rId5"/>
    <p:sldLayoutId id="2147493658" r:id="rId6"/>
    <p:sldLayoutId id="2147493671" r:id="rId7"/>
    <p:sldLayoutId id="2147493673" r:id="rId8"/>
    <p:sldLayoutId id="2147493674" r:id="rId9"/>
    <p:sldLayoutId id="2147493675" r:id="rId10"/>
    <p:sldLayoutId id="2147493676" r:id="rId11"/>
    <p:sldLayoutId id="2147493686" r:id="rId12"/>
    <p:sldLayoutId id="2147493677" r:id="rId13"/>
    <p:sldLayoutId id="2147493684" r:id="rId14"/>
    <p:sldLayoutId id="2147493697" r:id="rId15"/>
    <p:sldLayoutId id="2147493698" r:id="rId16"/>
    <p:sldLayoutId id="2147493683" r:id="rId17"/>
    <p:sldLayoutId id="2147493679" r:id="rId18"/>
    <p:sldLayoutId id="2147493680" r:id="rId19"/>
    <p:sldLayoutId id="2147493678" r:id="rId20"/>
    <p:sldLayoutId id="2147493669" r:id="rId21"/>
    <p:sldLayoutId id="2147493681" r:id="rId22"/>
    <p:sldLayoutId id="2147493666" r:id="rId23"/>
    <p:sldLayoutId id="2147493667" r:id="rId24"/>
    <p:sldLayoutId id="2147493668" r:id="rId25"/>
    <p:sldLayoutId id="2147493659" r:id="rId2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7B4B-F8EC-9D5B-13CA-400B7C258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648" y="741037"/>
            <a:ext cx="3133251" cy="1265351"/>
          </a:xfrm>
        </p:spPr>
        <p:txBody>
          <a:bodyPr/>
          <a:lstStyle/>
          <a:p>
            <a:r>
              <a:rPr lang="en-US" sz="3600" dirty="0">
                <a:solidFill>
                  <a:srgbClr val="112085"/>
                </a:solidFill>
              </a:rPr>
              <a:t>Litigation Update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CD27C-6759-396E-E658-9006B75D9F9B}"/>
              </a:ext>
            </a:extLst>
          </p:cNvPr>
          <p:cNvSpPr txBox="1"/>
          <p:nvPr/>
        </p:nvSpPr>
        <p:spPr>
          <a:xfrm>
            <a:off x="377648" y="2298583"/>
            <a:ext cx="2927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Jerry Bonanno</a:t>
            </a:r>
          </a:p>
          <a:p>
            <a:r>
              <a:rPr lang="en-US" sz="1400" dirty="0"/>
              <a:t>Deputy General Counsel</a:t>
            </a:r>
          </a:p>
          <a:p>
            <a:r>
              <a:rPr lang="en-US" sz="1400" dirty="0"/>
              <a:t>Nuclear Energy Institute </a:t>
            </a:r>
          </a:p>
        </p:txBody>
      </p:sp>
    </p:spTree>
    <p:extLst>
      <p:ext uri="{BB962C8B-B14F-4D97-AF65-F5344CB8AC3E}">
        <p14:creationId xmlns:p14="http://schemas.microsoft.com/office/powerpoint/2010/main" val="340591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20805-3F6E-A7E4-F8A0-B63957A6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7BEE4-B1A6-EFB8-8252-F95343671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64" y="271708"/>
            <a:ext cx="7751456" cy="586602"/>
          </a:xfrm>
        </p:spPr>
        <p:txBody>
          <a:bodyPr>
            <a:normAutofit/>
          </a:bodyPr>
          <a:lstStyle/>
          <a:p>
            <a:r>
              <a:rPr lang="en-US" dirty="0"/>
              <a:t>Pending Litigation in Context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57DB95-AD83-DCB7-B70E-51D622E64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824720"/>
              </p:ext>
            </p:extLst>
          </p:nvPr>
        </p:nvGraphicFramePr>
        <p:xfrm>
          <a:off x="501445" y="1166191"/>
          <a:ext cx="4788310" cy="36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United States Supreme Court Building - Wikipedia">
            <a:extLst>
              <a:ext uri="{FF2B5EF4-FFF2-40B4-BE49-F238E27FC236}">
                <a16:creationId xmlns:a16="http://schemas.microsoft.com/office/drawing/2014/main" id="{1D3859A8-C987-D075-C4C5-37C50333B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16591" r="17435" b="16196"/>
          <a:stretch/>
        </p:blipFill>
        <p:spPr bwMode="auto">
          <a:xfrm>
            <a:off x="5490576" y="2458753"/>
            <a:ext cx="3151979" cy="16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64C77-C8B2-E997-7FAA-A5FE1F8F7A07}"/>
              </a:ext>
            </a:extLst>
          </p:cNvPr>
          <p:cNvSpPr txBox="1"/>
          <p:nvPr/>
        </p:nvSpPr>
        <p:spPr>
          <a:xfrm>
            <a:off x="5490576" y="1133409"/>
            <a:ext cx="315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affecting this balance is unfolding in policy and regulatory space, but also in the federal courts.</a:t>
            </a:r>
          </a:p>
        </p:txBody>
      </p:sp>
    </p:spTree>
    <p:extLst>
      <p:ext uri="{BB962C8B-B14F-4D97-AF65-F5344CB8AC3E}">
        <p14:creationId xmlns:p14="http://schemas.microsoft.com/office/powerpoint/2010/main" val="178633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D1E4F-A4AF-3EBA-9B4F-9E4075F34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Important Issues Currently Being Litigated </a:t>
            </a:r>
          </a:p>
        </p:txBody>
      </p:sp>
    </p:spTree>
    <p:extLst>
      <p:ext uri="{BB962C8B-B14F-4D97-AF65-F5344CB8AC3E}">
        <p14:creationId xmlns:p14="http://schemas.microsoft.com/office/powerpoint/2010/main" val="22805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AF01F-619B-69A7-DFF1-C09DC18E51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14" y="1269326"/>
            <a:ext cx="4313286" cy="3532200"/>
          </a:xfrm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sz="1600" b="1" dirty="0">
                <a:solidFill>
                  <a:schemeClr val="bg2"/>
                </a:solidFill>
              </a:rPr>
              <a:t>Issues</a:t>
            </a:r>
            <a:r>
              <a:rPr lang="en-US" sz="1600" dirty="0"/>
              <a:t> </a:t>
            </a:r>
          </a:p>
          <a:p>
            <a:r>
              <a:rPr lang="en-US" sz="1400" dirty="0"/>
              <a:t>Does NRC have statutory authority to license private, away-from-reactor interim spent fuel storage installations (ISFSI)?</a:t>
            </a:r>
          </a:p>
          <a:p>
            <a:pPr marL="457200" lvl="1" indent="-182880">
              <a:spcBef>
                <a:spcPts val="600"/>
              </a:spcBef>
            </a:pPr>
            <a:r>
              <a:rPr lang="en-US" sz="1200" dirty="0"/>
              <a:t>Despite </a:t>
            </a:r>
            <a:r>
              <a:rPr lang="en-US" sz="1200" dirty="0">
                <a:highlight>
                  <a:srgbClr val="FDFDFD"/>
                </a:highlight>
              </a:rPr>
              <a:t>over 40 years </a:t>
            </a:r>
            <a:r>
              <a:rPr lang="en-US" sz="1200" dirty="0"/>
              <a:t>of NRC licensing and regulating such facilities, 5th Cir. held NRC lacks such authority under the Atomic Energy Act and Nuclear Waste Policy Act</a:t>
            </a:r>
            <a:endParaRPr lang="en-US" sz="1400" dirty="0"/>
          </a:p>
          <a:p>
            <a:pPr marL="229870" indent="-229870">
              <a:spcBef>
                <a:spcPts val="600"/>
              </a:spcBef>
            </a:pPr>
            <a:r>
              <a:rPr lang="en-US" sz="1400" dirty="0"/>
              <a:t>Who can seek judicial review of NRC licensing decisions?</a:t>
            </a:r>
          </a:p>
          <a:p>
            <a:pPr marL="457200" lvl="1" indent="-182880">
              <a:spcBef>
                <a:spcPts val="600"/>
              </a:spcBef>
            </a:pPr>
            <a:r>
              <a:rPr lang="en-US" sz="1200" dirty="0"/>
              <a:t>Application of “ultra vires” exception to Administrative Orders Review Act (Hobbs Act) by 5th Cir. allowed non-parties to challenge issuance of license</a:t>
            </a:r>
          </a:p>
          <a:p>
            <a:pPr marL="457200" lvl="1" indent="-182880">
              <a:spcBef>
                <a:spcPts val="600"/>
              </a:spcBef>
            </a:pPr>
            <a:r>
              <a:rPr lang="en-US" sz="1200" dirty="0"/>
              <a:t>Under Hobbs Act, does a “party aggrieved” by final NRC order = a party </a:t>
            </a:r>
            <a:r>
              <a:rPr lang="en-US" sz="1200" i="1" dirty="0"/>
              <a:t>admitted to </a:t>
            </a:r>
            <a:r>
              <a:rPr lang="en-US" sz="1200" dirty="0"/>
              <a:t>licensing adjudication before the agency?</a:t>
            </a:r>
            <a:endParaRPr lang="en-US" sz="1600" dirty="0"/>
          </a:p>
          <a:p>
            <a:pPr marL="799782" lvl="1" indent="-229870"/>
            <a:endParaRPr lang="en-US" sz="1600" dirty="0"/>
          </a:p>
          <a:p>
            <a:pPr marL="799782" lvl="1" indent="-22987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77271-4605-D475-171A-0445E6685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714" y="244615"/>
            <a:ext cx="8262434" cy="1024711"/>
          </a:xfrm>
        </p:spPr>
        <p:txBody>
          <a:bodyPr/>
          <a:lstStyle/>
          <a:p>
            <a:r>
              <a:rPr lang="en-US" sz="2700" i="1" dirty="0">
                <a:solidFill>
                  <a:schemeClr val="bg2"/>
                </a:solidFill>
              </a:rPr>
              <a:t>NRC v. Texas, </a:t>
            </a:r>
            <a:r>
              <a:rPr lang="en-US" sz="2700" dirty="0">
                <a:solidFill>
                  <a:schemeClr val="bg2"/>
                </a:solidFill>
              </a:rPr>
              <a:t>Nos. 23-1300, 23-1312 (SCOTUS review of </a:t>
            </a:r>
            <a:r>
              <a:rPr lang="en-US" sz="2700" i="1" dirty="0">
                <a:solidFill>
                  <a:schemeClr val="bg2"/>
                </a:solidFill>
              </a:rPr>
              <a:t>Texas v. NRC</a:t>
            </a:r>
            <a:r>
              <a:rPr lang="en-US" sz="2700" dirty="0">
                <a:solidFill>
                  <a:schemeClr val="bg2"/>
                </a:solidFill>
              </a:rPr>
              <a:t>, 78 F.4th 827 (5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Cir. 2023))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79F628A-90AE-F178-AE2B-FF36CA634704}"/>
              </a:ext>
            </a:extLst>
          </p:cNvPr>
          <p:cNvSpPr txBox="1">
            <a:spLocks/>
          </p:cNvSpPr>
          <p:nvPr/>
        </p:nvSpPr>
        <p:spPr>
          <a:xfrm>
            <a:off x="4572000" y="1294389"/>
            <a:ext cx="4194313" cy="2853541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230188" indent="-230188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u"/>
              <a:defRPr sz="20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2"/>
                </a:solidFill>
              </a:rPr>
              <a:t>Why does it matter?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Could challenge industry reliance on decades of consistent NRC regulatory and licensing precedent, as well as decisions by other circuit courts of appeal (</a:t>
            </a:r>
            <a:r>
              <a:rPr lang="en-US" sz="1400" i="1" dirty="0"/>
              <a:t>i.e.</a:t>
            </a:r>
            <a:r>
              <a:rPr lang="en-US" sz="1400" dirty="0"/>
              <a:t>, D.C. Cir. and 10th Cir.) upholding agency’s authority to license such facilities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Could challenge industry reliance on NRC’s issuance of licenses and significant investment in costly and time-consuming licensing adjudications before the agency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542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C3C4C-0E45-15BE-EC34-DAB4EFB9C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80" y="1294224"/>
            <a:ext cx="4363785" cy="3509690"/>
          </a:xfrm>
        </p:spPr>
        <p:txBody>
          <a:bodyPr vert="horz" lIns="9144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2"/>
                </a:solidFill>
                <a:ea typeface="ＭＳ Ｐゴシック"/>
              </a:rPr>
              <a:t>Issues </a:t>
            </a:r>
          </a:p>
          <a:p>
            <a:pPr marL="229870" indent="-229870">
              <a:lnSpc>
                <a:spcPct val="90000"/>
              </a:lnSpc>
              <a:spcBef>
                <a:spcPts val="600"/>
              </a:spcBef>
            </a:pPr>
            <a:r>
              <a:rPr lang="en-US" sz="1300" dirty="0">
                <a:ea typeface="ＭＳ Ｐゴシック"/>
              </a:rPr>
              <a:t>Facial challenge of nearly 70-year-old NRC final rule determining that all reactors meet the definition of “utilization facility” (UF) </a:t>
            </a:r>
          </a:p>
          <a:p>
            <a:pPr marL="457200" lvl="1" indent="-182880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ea typeface="ＭＳ Ｐゴシック"/>
              </a:rPr>
              <a:t>Plaintiffs assert NRC does not have authority under AEA to license certain reactors as UF</a:t>
            </a:r>
          </a:p>
          <a:p>
            <a:pPr marL="457200" lvl="1" indent="-182880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ea typeface="ＭＳ Ｐゴシック"/>
              </a:rPr>
              <a:t>Plaintiffs requesting vacatur and remand UF final rule and declaratory judgement that certain small modular/advanced reactors do not, as a matter of law, qualify as UF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300" dirty="0">
                <a:ea typeface="ＭＳ Ｐゴシック"/>
              </a:rPr>
              <a:t>Which federal courts have subject matter jurisdiction to hear challenges to final NRC rules?</a:t>
            </a:r>
          </a:p>
          <a:p>
            <a:pPr marL="457200" lvl="1" indent="-182880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ea typeface="ＭＳ Ｐゴシック"/>
              </a:rPr>
              <a:t>Challenges longstanding interpretation that final NRC final rules are “orders” under Hobbs Act, thus subject to direct review by federal courts of appeal</a:t>
            </a:r>
          </a:p>
          <a:p>
            <a:pPr marL="229870" indent="-229870">
              <a:lnSpc>
                <a:spcPct val="90000"/>
              </a:lnSpc>
              <a:spcBef>
                <a:spcPts val="600"/>
              </a:spcBef>
            </a:pPr>
            <a:r>
              <a:rPr lang="en-US" sz="1300" dirty="0">
                <a:ea typeface="ＭＳ Ｐゴシック"/>
              </a:rPr>
              <a:t>When must challenges to NRC final rules be brought?</a:t>
            </a:r>
          </a:p>
          <a:p>
            <a:pPr marL="457200" lvl="1" indent="-182880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ea typeface="ＭＳ Ｐゴシック"/>
              </a:rPr>
              <a:t>Within 60-days of issuance of final rule under Hobbs Act vs. within 6-years of accrual of claim under Administrative Procedure Act? </a:t>
            </a:r>
          </a:p>
          <a:p>
            <a:pPr marL="799782" lvl="1" indent="-229870">
              <a:lnSpc>
                <a:spcPct val="90000"/>
              </a:lnSpc>
              <a:spcBef>
                <a:spcPts val="600"/>
              </a:spcBef>
            </a:pPr>
            <a:endParaRPr lang="en-US" sz="1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60870-57E9-A3EE-1442-1DB12CD8BA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980" y="124224"/>
            <a:ext cx="7809140" cy="727472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Last Energy, et. al. v. NRC, </a:t>
            </a:r>
            <a:r>
              <a:rPr lang="en-US" dirty="0">
                <a:solidFill>
                  <a:schemeClr val="bg2"/>
                </a:solidFill>
              </a:rPr>
              <a:t>E.D. TX (amended compliant filed 4/7/2025)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17E61DD-2BC2-A6A7-694D-D32051C5BFAF}"/>
              </a:ext>
            </a:extLst>
          </p:cNvPr>
          <p:cNvSpPr txBox="1">
            <a:spLocks/>
          </p:cNvSpPr>
          <p:nvPr/>
        </p:nvSpPr>
        <p:spPr>
          <a:xfrm>
            <a:off x="4559301" y="1294225"/>
            <a:ext cx="4435302" cy="3509689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230188" indent="-230188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u"/>
              <a:defRPr sz="20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2"/>
                </a:solidFill>
              </a:rPr>
              <a:t>Why does it matter?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Raises valid questions about whether all reactors, including micro-reactors currently being contemplated, should be defined/licensed as UF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But method of challenging the NRC’s UF rule raises several concerns – </a:t>
            </a:r>
            <a:r>
              <a:rPr lang="en-US" sz="1400" i="1" dirty="0"/>
              <a:t>e.g.</a:t>
            </a:r>
            <a:r>
              <a:rPr lang="en-US" sz="1400" dirty="0"/>
              <a:t>, . . . 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Impacts on regulatory stability 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Inefficiency and increased cost associated with litigating facial challenges to final rules in district court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Inefficiency of bringing issues involving application of agency technical judgement directly to district courts, without first bringing them to the agency (via petition for rulemaking, exemption request, etc.) 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Cloud division of responsibility between state and federal government with respect to licensing and regulation of commercial reactors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12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00" dirty="0">
              <a:ea typeface="ＭＳ Ｐゴシック"/>
            </a:endParaRPr>
          </a:p>
          <a:p>
            <a:pPr marL="799782" lvl="1" indent="-229870">
              <a:lnSpc>
                <a:spcPct val="90000"/>
              </a:lnSpc>
              <a:spcBef>
                <a:spcPts val="60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268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B8BC-7ACC-7FCF-88EB-7AB8F9F2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7DB34-2601-B062-4D66-8940F030B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663" y="1300209"/>
            <a:ext cx="4258321" cy="3631217"/>
          </a:xfrm>
        </p:spPr>
        <p:txBody>
          <a:bodyPr vert="horz" lIns="9144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2"/>
                </a:solidFill>
              </a:rPr>
              <a:t>Issues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What is “standard of care” in public liability actions seeking compensation for injuries/property damage resulting from nuclear incidents under the Price-Anderson Act (PAA)?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8th Circuit allows standards of care imposed under state tort law, as opposed to federal regulatory standards, to establish standard of care in PAA public liability actions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Split with five other circuits (3d, 6th, 7th</a:t>
            </a:r>
            <a:r>
              <a:rPr lang="en-US" sz="1200"/>
              <a:t>, 9th, </a:t>
            </a:r>
            <a:r>
              <a:rPr lang="en-US" sz="1200" dirty="0"/>
              <a:t>11th), which have held that standard of care set by federal requirements preempt those established under state tort law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Under </a:t>
            </a:r>
            <a:r>
              <a:rPr lang="en-US" sz="1200" i="1" dirty="0" err="1"/>
              <a:t>Mazzocchio</a:t>
            </a:r>
            <a:r>
              <a:rPr lang="en-US" sz="1200" dirty="0"/>
              <a:t>, before-the-fact regulation of nuclear safety reserved to federal government, but standards of care established by lay juries through </a:t>
            </a:r>
            <a:r>
              <a:rPr lang="en-US" sz="1200" i="1" dirty="0"/>
              <a:t>ex post </a:t>
            </a:r>
            <a:r>
              <a:rPr lang="en-US" sz="1200" dirty="0"/>
              <a:t>tort judgements</a:t>
            </a:r>
            <a:endParaRPr lang="en-US" sz="1200" dirty="0">
              <a:ea typeface="ＭＳ Ｐゴシック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9193-15B0-3CBD-71F8-2EDCD0AA2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7663" y="251830"/>
            <a:ext cx="7796441" cy="727472"/>
          </a:xfrm>
        </p:spPr>
        <p:txBody>
          <a:bodyPr/>
          <a:lstStyle/>
          <a:p>
            <a:r>
              <a:rPr lang="en-US" sz="2800" i="1" dirty="0" err="1">
                <a:solidFill>
                  <a:schemeClr val="bg2"/>
                </a:solidFill>
              </a:rPr>
              <a:t>Mazzocchio</a:t>
            </a:r>
            <a:r>
              <a:rPr lang="en-US" sz="2800" i="1" dirty="0">
                <a:solidFill>
                  <a:schemeClr val="bg2"/>
                </a:solidFill>
              </a:rPr>
              <a:t> v. Cotter,</a:t>
            </a:r>
            <a:r>
              <a:rPr lang="en-US" sz="2800" dirty="0">
                <a:solidFill>
                  <a:schemeClr val="bg2"/>
                </a:solidFill>
              </a:rPr>
              <a:t> 2024 WL5151074 (8</a:t>
            </a:r>
            <a:r>
              <a:rPr lang="en-US" sz="2800" baseline="30000" dirty="0">
                <a:solidFill>
                  <a:schemeClr val="bg2"/>
                </a:solidFill>
              </a:rPr>
              <a:t>th</a:t>
            </a:r>
            <a:r>
              <a:rPr lang="en-US" sz="2800" dirty="0">
                <a:solidFill>
                  <a:schemeClr val="bg2"/>
                </a:solidFill>
              </a:rPr>
              <a:t> Cir. 2024)(Pet. for Cert. pending)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56CD4CC-621A-D8DC-4F4A-DBBAE14E12C3}"/>
              </a:ext>
            </a:extLst>
          </p:cNvPr>
          <p:cNvSpPr txBox="1">
            <a:spLocks/>
          </p:cNvSpPr>
          <p:nvPr/>
        </p:nvSpPr>
        <p:spPr>
          <a:xfrm>
            <a:off x="4465985" y="1288051"/>
            <a:ext cx="4435302" cy="3643376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230188" indent="-230188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u"/>
              <a:defRPr sz="20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2"/>
                </a:solidFill>
              </a:rPr>
              <a:t>Why does it matter?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300" dirty="0"/>
              <a:t>Could create significant regulatory uncertainty for both existing operators, investors/developers, and suppliers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150" dirty="0"/>
              <a:t>Instead of single, predictable regulatory baseline for nuclear safety – the federal baseline, which changes only prospectively – could require operators to anticipate what lay juries may impose years or decades after-the-fact</a:t>
            </a:r>
          </a:p>
          <a:p>
            <a:pPr marL="457200" lvl="1" indent="-182880">
              <a:lnSpc>
                <a:spcPct val="90000"/>
              </a:lnSpc>
              <a:spcBef>
                <a:spcPts val="600"/>
              </a:spcBef>
            </a:pPr>
            <a:r>
              <a:rPr lang="en-US" sz="1150" dirty="0"/>
              <a:t>Could impose standards under state tort law that will vary and could even include imposition of strict liability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300" dirty="0"/>
              <a:t>Strikes at core of the preemption framework governing regulation of nuclear safety, creating a split between </a:t>
            </a:r>
            <a:r>
              <a:rPr lang="en-US" sz="1300" i="1" dirty="0"/>
              <a:t>ex ante </a:t>
            </a:r>
            <a:r>
              <a:rPr lang="en-US" sz="1300" dirty="0"/>
              <a:t>regulation (reserved to NRC) and </a:t>
            </a:r>
            <a:r>
              <a:rPr lang="en-US" sz="1300" i="1" dirty="0"/>
              <a:t>ex post </a:t>
            </a:r>
            <a:r>
              <a:rPr lang="en-US" sz="1300" dirty="0"/>
              <a:t>regulation (now potentially imposed by juries)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300" dirty="0"/>
              <a:t>Expert regulatory agency in best position balance competing set of values when setting safety standards – technical feasibility, the need to minimize radiation exposure, economic costs, etc.</a:t>
            </a:r>
            <a:endParaRPr lang="en-US" sz="13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4553642"/>
      </p:ext>
    </p:extLst>
  </p:cSld>
  <p:clrMapOvr>
    <a:masterClrMapping/>
  </p:clrMapOvr>
</p:sld>
</file>

<file path=ppt/theme/theme1.xml><?xml version="1.0" encoding="utf-8"?>
<a:theme xmlns:a="http://schemas.openxmlformats.org/drawingml/2006/main" name="NEI_Light_Wide_10-2018">
  <a:themeElements>
    <a:clrScheme name="NEI Light PowerPoint Presentation">
      <a:dk1>
        <a:srgbClr val="67757D"/>
      </a:dk1>
      <a:lt1>
        <a:srgbClr val="989EA2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FFFFFF"/>
      </a:accent5>
      <a:accent6>
        <a:srgbClr val="F79646"/>
      </a:accent6>
      <a:hlink>
        <a:srgbClr val="444444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029154-05e0-4156-a596-9508acd23cb5" xsi:nil="true"/>
    <lcf76f155ced4ddcb4097134ff3c332f xmlns="b4a1eecc-0b9f-4ddf-8913-62eb29e203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475A7F581DF479920E74568793604" ma:contentTypeVersion="18" ma:contentTypeDescription="Create a new document." ma:contentTypeScope="" ma:versionID="c7bddab4e4ccd5b74ad0ca17851951d6">
  <xsd:schema xmlns:xsd="http://www.w3.org/2001/XMLSchema" xmlns:xs="http://www.w3.org/2001/XMLSchema" xmlns:p="http://schemas.microsoft.com/office/2006/metadata/properties" xmlns:ns2="b4a1eecc-0b9f-4ddf-8913-62eb29e203a1" xmlns:ns3="43029154-05e0-4156-a596-9508acd23cb5" targetNamespace="http://schemas.microsoft.com/office/2006/metadata/properties" ma:root="true" ma:fieldsID="d183920691c7a12db8212f05140745b9" ns2:_="" ns3:_="">
    <xsd:import namespace="b4a1eecc-0b9f-4ddf-8913-62eb29e203a1"/>
    <xsd:import namespace="43029154-05e0-4156-a596-9508acd23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1eecc-0b9f-4ddf-8913-62eb29e20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a5c9fb-8aec-4446-a401-79074fcd9d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9154-05e0-4156-a596-9508acd23cb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370c0f-f19e-4b4c-9c8f-a68016d4b3f2}" ma:internalName="TaxCatchAll" ma:showField="CatchAllData" ma:web="43029154-05e0-4156-a596-9508acd23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3F5E31-A799-4CD1-B90A-379AFD09F9B4}">
  <ds:schemaRefs>
    <ds:schemaRef ds:uri="http://schemas.microsoft.com/office/2006/metadata/properties"/>
    <ds:schemaRef ds:uri="http://schemas.microsoft.com/office/infopath/2007/PartnerControls"/>
    <ds:schemaRef ds:uri="43029154-05e0-4156-a596-9508acd23cb5"/>
    <ds:schemaRef ds:uri="b4a1eecc-0b9f-4ddf-8913-62eb29e203a1"/>
  </ds:schemaRefs>
</ds:datastoreItem>
</file>

<file path=customXml/itemProps2.xml><?xml version="1.0" encoding="utf-8"?>
<ds:datastoreItem xmlns:ds="http://schemas.openxmlformats.org/officeDocument/2006/customXml" ds:itemID="{93B4B07E-F44A-4DA6-BB21-F08DCBC5C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BB4B5-EE2D-4446-A378-D09DF1183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1eecc-0b9f-4ddf-8913-62eb29e203a1"/>
    <ds:schemaRef ds:uri="43029154-05e0-4156-a596-9508acd23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NEI_Light_Wide_2019</Template>
  <TotalTime>691</TotalTime>
  <Words>842</Words>
  <Application>Microsoft Office PowerPoint</Application>
  <PresentationFormat>On-screen Show (16:9)</PresentationFormat>
  <Paragraphs>56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Wingdings</vt:lpstr>
      <vt:lpstr>NEI_Light_Wide_10-2018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MONTSERRAT, Gia</dc:creator>
  <cp:lastModifiedBy>BONANNO, Jerry</cp:lastModifiedBy>
  <cp:revision>52</cp:revision>
  <dcterms:created xsi:type="dcterms:W3CDTF">2020-03-11T13:58:53Z</dcterms:created>
  <dcterms:modified xsi:type="dcterms:W3CDTF">2025-05-06T19:34:53Z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0x010100D20475A7F581DF479920E74568793604</vt:lpwstr>
  </property>
  <property fmtid="{D5CDD505-2E9C-101B-9397-08002B2CF9AE}" pid="3" name="MediaServiceImageTags">
    <vt:lpwstr/>
  </property>
</Properties>
</file>